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0" r:id="rId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7A8E"/>
    <a:srgbClr val="5D8235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41"/>
    <p:restoredTop sz="94660"/>
  </p:normalViewPr>
  <p:slideViewPr>
    <p:cSldViewPr snapToGrid="0">
      <p:cViewPr>
        <p:scale>
          <a:sx n="75" d="100"/>
          <a:sy n="75" d="100"/>
        </p:scale>
        <p:origin x="2028" y="-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4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115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5880" y="745450"/>
            <a:ext cx="2795439" cy="372725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16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17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8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2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03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9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2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9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9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3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4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4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44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4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79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0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1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5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7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58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60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6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6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90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6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6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7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7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75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76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7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7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07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2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083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27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4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タイトル 1"/>
          <p:cNvSpPr>
            <a:spLocks noGrp="1"/>
          </p:cNvSpPr>
          <p:nvPr>
            <p:ph type="ctrTitle"/>
          </p:nvPr>
        </p:nvSpPr>
        <p:spPr>
          <a:xfrm>
            <a:off x="739906" y="-86425"/>
            <a:ext cx="5268167" cy="637116"/>
          </a:xfrm>
        </p:spPr>
        <p:txBody>
          <a:bodyPr>
            <a:noAutofit/>
          </a:bodyPr>
          <a:lstStyle/>
          <a:p>
            <a:r>
              <a:rPr kumimoji="1" lang="ja-JP" altLang="en-US" sz="2800" b="1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株式会社おかえりのべおか</a:t>
            </a:r>
            <a:endParaRPr kumimoji="1" lang="ja-JP" altLang="en-US" sz="2800" b="1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cxnSp>
        <p:nvCxnSpPr>
          <p:cNvPr id="1101" name="直線コネクタ 4"/>
          <p:cNvCxnSpPr>
            <a:cxnSpLocks/>
          </p:cNvCxnSpPr>
          <p:nvPr/>
        </p:nvCxnSpPr>
        <p:spPr>
          <a:xfrm>
            <a:off x="377327" y="638976"/>
            <a:ext cx="6103345" cy="0"/>
          </a:xfrm>
          <a:prstGeom prst="line">
            <a:avLst/>
          </a:prstGeom>
          <a:ln w="12700">
            <a:solidFill>
              <a:srgbClr val="897A8E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2" name="四角形: 角を丸くする 6"/>
          <p:cNvSpPr>
            <a:spLocks/>
          </p:cNvSpPr>
          <p:nvPr/>
        </p:nvSpPr>
        <p:spPr>
          <a:xfrm>
            <a:off x="330362" y="1393640"/>
            <a:ext cx="4549498" cy="2926008"/>
          </a:xfrm>
          <a:prstGeom prst="roundRect">
            <a:avLst>
              <a:gd name="adj" fmla="val 489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6" name="テキスト ボックス 15"/>
          <p:cNvSpPr txBox="1"/>
          <p:nvPr/>
        </p:nvSpPr>
        <p:spPr>
          <a:xfrm>
            <a:off x="-3383959" y="90731"/>
            <a:ext cx="2971800" cy="510909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業種</a:t>
            </a:r>
          </a:p>
          <a:p>
            <a:r>
              <a:rPr kumimoji="1" lang="en-US" altLang="ja-JP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ご記入ください（複数回答可）。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，林業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漁業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鉱業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，採石業，砂利採取業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建設業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製造業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電気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・ガス・熱供給・水道業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情報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通信業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運輸業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，郵便業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・卸売業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，小売業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・金融業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，保険業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・不動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産業，物品賃貸業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・学術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研究，専門・技術サービス業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・宿泊業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，飲食サービス業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・生活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関連サービス業，娯楽業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・教育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，学習支援業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，福祉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・複合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サービス事業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・サービス業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（他に分類されないもの）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・公務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（他に分類されるものを除く）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分類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不能の産業</a:t>
            </a:r>
          </a:p>
        </p:txBody>
      </p:sp>
      <p:sp>
        <p:nvSpPr>
          <p:cNvPr id="1108" name="テキスト ボックス 23"/>
          <p:cNvSpPr txBox="1"/>
          <p:nvPr/>
        </p:nvSpPr>
        <p:spPr>
          <a:xfrm>
            <a:off x="-3383959" y="5782080"/>
            <a:ext cx="2971800" cy="33855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職種</a:t>
            </a:r>
          </a:p>
          <a:p>
            <a:r>
              <a:rPr kumimoji="1" lang="en-US" altLang="ja-JP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ご記入ください（複数回答可）。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営業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ものづくり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技術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事務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金融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不動産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IT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福祉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農業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交通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接客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上記にあてはまるものがなければ、自由に記入してください。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0" name="テキスト ボックス 20"/>
          <p:cNvSpPr txBox="1"/>
          <p:nvPr/>
        </p:nvSpPr>
        <p:spPr>
          <a:xfrm>
            <a:off x="6929582" y="767492"/>
            <a:ext cx="4779034" cy="20313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データをお送りいただく際のご注意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提出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する際</a:t>
            </a:r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は</a:t>
            </a:r>
            <a:r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、必ず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こちらの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PowerPoint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 及び </a:t>
            </a:r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送信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してください。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作成方法については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</a:t>
            </a:r>
            <a:r>
              <a:rPr lang="ja-JP" altLang="en-US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をご参照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ください。</a:t>
            </a:r>
            <a:endParaRPr kumimoji="1" lang="ja-JP" altLang="en-US" dirty="0"/>
          </a:p>
        </p:txBody>
      </p:sp>
      <p:sp>
        <p:nvSpPr>
          <p:cNvPr id="1111" name="テキスト ボックス 25"/>
          <p:cNvSpPr txBox="1"/>
          <p:nvPr/>
        </p:nvSpPr>
        <p:spPr>
          <a:xfrm>
            <a:off x="6911458" y="5626049"/>
            <a:ext cx="4779034" cy="34163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以下を満たす場合は、メールをお送りいただく際に、メール本文に直接入力し、お示しください。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・移住支援金対象企業（令和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月時点）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・県ひなた創生のための奨学金返還支援事業認定企業（令和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年度・令和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年度・令和７年度）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・国、県からの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各種認定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状況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（回答例：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</a:t>
            </a:r>
            <a:r>
              <a:rPr kumimoji="1"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くるみん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認定、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〇年〇月プラチナえるぼし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認定）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二等辺三角形 3"/>
          <p:cNvSpPr/>
          <p:nvPr/>
        </p:nvSpPr>
        <p:spPr>
          <a:xfrm>
            <a:off x="-4173445" y="-116655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4016576" y="-17253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二等辺三角形 17"/>
          <p:cNvSpPr/>
          <p:nvPr/>
        </p:nvSpPr>
        <p:spPr>
          <a:xfrm>
            <a:off x="-4173445" y="5458080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4016576" y="5567127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四角形: 角を丸くする 23"/>
          <p:cNvSpPr/>
          <p:nvPr/>
        </p:nvSpPr>
        <p:spPr>
          <a:xfrm>
            <a:off x="163951" y="4360774"/>
            <a:ext cx="6503201" cy="250229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280033" y="4417832"/>
            <a:ext cx="2839764" cy="288329"/>
            <a:chOff x="243678" y="4958657"/>
            <a:chExt cx="2839764" cy="288329"/>
          </a:xfrm>
        </p:grpSpPr>
        <p:sp>
          <p:nvSpPr>
            <p:cNvPr id="2" name="テキスト ボックス 1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業　　種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8" name="直線コネクタ 7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グループ化 27"/>
          <p:cNvGrpSpPr/>
          <p:nvPr/>
        </p:nvGrpSpPr>
        <p:grpSpPr>
          <a:xfrm>
            <a:off x="275639" y="5058760"/>
            <a:ext cx="2839764" cy="288329"/>
            <a:chOff x="243678" y="4958657"/>
            <a:chExt cx="2839764" cy="288329"/>
          </a:xfrm>
        </p:grpSpPr>
        <p:sp>
          <p:nvSpPr>
            <p:cNvPr id="29" name="テキスト ボックス 28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所 在 地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1" name="直線コネクタ 30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グループ化 31"/>
          <p:cNvGrpSpPr/>
          <p:nvPr/>
        </p:nvGrpSpPr>
        <p:grpSpPr>
          <a:xfrm>
            <a:off x="275639" y="5367396"/>
            <a:ext cx="2839764" cy="288329"/>
            <a:chOff x="243678" y="4958657"/>
            <a:chExt cx="2839764" cy="288329"/>
          </a:xfrm>
        </p:grpSpPr>
        <p:sp>
          <p:nvSpPr>
            <p:cNvPr id="33" name="テキスト ボックス 32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勤 務 地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5" name="直線コネクタ 34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グループ化 35"/>
          <p:cNvGrpSpPr/>
          <p:nvPr/>
        </p:nvGrpSpPr>
        <p:grpSpPr>
          <a:xfrm>
            <a:off x="3538726" y="4416653"/>
            <a:ext cx="2839764" cy="288329"/>
            <a:chOff x="243678" y="4958657"/>
            <a:chExt cx="2839764" cy="288329"/>
          </a:xfrm>
        </p:grpSpPr>
        <p:sp>
          <p:nvSpPr>
            <p:cNvPr id="37" name="テキスト ボックス 36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従業員数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9" name="直線コネクタ 38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グループ化 43"/>
          <p:cNvGrpSpPr/>
          <p:nvPr/>
        </p:nvGrpSpPr>
        <p:grpSpPr>
          <a:xfrm>
            <a:off x="283206" y="4742725"/>
            <a:ext cx="2839764" cy="288329"/>
            <a:chOff x="243678" y="4958657"/>
            <a:chExt cx="2839764" cy="288329"/>
          </a:xfrm>
        </p:grpSpPr>
        <p:sp>
          <p:nvSpPr>
            <p:cNvPr id="45" name="テキスト ボックス 44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職</a:t>
              </a:r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　　種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47" name="直線コネクタ 46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/>
        </p:nvGrpSpPr>
        <p:grpSpPr>
          <a:xfrm>
            <a:off x="3494002" y="4746460"/>
            <a:ext cx="2896360" cy="263114"/>
            <a:chOff x="3485862" y="5375339"/>
            <a:chExt cx="2896360" cy="263114"/>
          </a:xfrm>
        </p:grpSpPr>
        <p:sp>
          <p:nvSpPr>
            <p:cNvPr id="50" name="テキスト ボックス 49"/>
            <p:cNvSpPr txBox="1"/>
            <p:nvPr/>
          </p:nvSpPr>
          <p:spPr>
            <a:xfrm>
              <a:off x="3540219" y="5375339"/>
              <a:ext cx="762154" cy="263114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3485862" y="5396391"/>
              <a:ext cx="9014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市内高校卒業生</a:t>
              </a:r>
              <a:endParaRPr kumimoji="1" lang="ja-JP" altLang="en-US" sz="8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94222" y="5633214"/>
              <a:ext cx="2088000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3" name="グループ化 1142"/>
          <p:cNvGrpSpPr/>
          <p:nvPr/>
        </p:nvGrpSpPr>
        <p:grpSpPr>
          <a:xfrm>
            <a:off x="3758597" y="5782812"/>
            <a:ext cx="647076" cy="215444"/>
            <a:chOff x="3551680" y="5341242"/>
            <a:chExt cx="904799" cy="192104"/>
          </a:xfrm>
        </p:grpSpPr>
        <p:sp>
          <p:nvSpPr>
            <p:cNvPr id="59" name="テキスト ボックス 58"/>
            <p:cNvSpPr txBox="1"/>
            <p:nvPr/>
          </p:nvSpPr>
          <p:spPr>
            <a:xfrm>
              <a:off x="3551680" y="5361088"/>
              <a:ext cx="761747" cy="1605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3555492" y="5341242"/>
              <a:ext cx="900987" cy="192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ﾎｰﾑﾍﾟｰｼﾞ</a:t>
              </a:r>
            </a:p>
          </p:txBody>
        </p:sp>
      </p:grpSp>
      <p:sp>
        <p:nvSpPr>
          <p:cNvPr id="21" name="正方形/長方形 20"/>
          <p:cNvSpPr/>
          <p:nvPr/>
        </p:nvSpPr>
        <p:spPr>
          <a:xfrm>
            <a:off x="3762373" y="6036384"/>
            <a:ext cx="540000" cy="540000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4" name="グループ化 63"/>
          <p:cNvGrpSpPr/>
          <p:nvPr/>
        </p:nvGrpSpPr>
        <p:grpSpPr>
          <a:xfrm>
            <a:off x="275639" y="5693985"/>
            <a:ext cx="2839764" cy="288329"/>
            <a:chOff x="243678" y="4958657"/>
            <a:chExt cx="2839764" cy="288329"/>
          </a:xfrm>
        </p:grpSpPr>
        <p:sp>
          <p:nvSpPr>
            <p:cNvPr id="65" name="テキスト ボックス 64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休　　日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67" name="直線コネクタ 66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グループ化 76"/>
          <p:cNvGrpSpPr/>
          <p:nvPr/>
        </p:nvGrpSpPr>
        <p:grpSpPr>
          <a:xfrm>
            <a:off x="275639" y="6011385"/>
            <a:ext cx="2848825" cy="288329"/>
            <a:chOff x="243678" y="4958657"/>
            <a:chExt cx="2848825" cy="288329"/>
          </a:xfrm>
        </p:grpSpPr>
        <p:sp>
          <p:nvSpPr>
            <p:cNvPr id="78" name="テキスト ボックス 77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給　　与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80" name="直線コネクタ 79"/>
            <p:cNvCxnSpPr/>
            <p:nvPr/>
          </p:nvCxnSpPr>
          <p:spPr>
            <a:xfrm flipV="1">
              <a:off x="1004503" y="5242811"/>
              <a:ext cx="2088000" cy="1763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/>
          <p:cNvSpPr txBox="1"/>
          <p:nvPr/>
        </p:nvSpPr>
        <p:spPr>
          <a:xfrm>
            <a:off x="275639" y="6614177"/>
            <a:ext cx="6226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□　会社資料請求　　　□　オンライン相談　　　□　インターンシップ受入　　　□　企業訪問受入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4" name="テキスト ボックス 1123"/>
          <p:cNvSpPr txBox="1"/>
          <p:nvPr/>
        </p:nvSpPr>
        <p:spPr>
          <a:xfrm>
            <a:off x="178638" y="7204358"/>
            <a:ext cx="32104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u="sng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❶　あなたの仕事が、地図に残る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185762" y="7890953"/>
            <a:ext cx="3225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u="sng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➋　休みの取りやすさ、制度でしっかり保証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28030" y="8573756"/>
            <a:ext cx="3225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127" name="グループ化 1126"/>
          <p:cNvGrpSpPr/>
          <p:nvPr/>
        </p:nvGrpSpPr>
        <p:grpSpPr>
          <a:xfrm>
            <a:off x="163951" y="6912094"/>
            <a:ext cx="3317833" cy="2069983"/>
            <a:chOff x="163951" y="7264366"/>
            <a:chExt cx="3317833" cy="1667920"/>
          </a:xfrm>
        </p:grpSpPr>
        <p:sp>
          <p:nvSpPr>
            <p:cNvPr id="93" name="四角形: 角を丸くする 23"/>
            <p:cNvSpPr/>
            <p:nvPr/>
          </p:nvSpPr>
          <p:spPr>
            <a:xfrm>
              <a:off x="163951" y="7485358"/>
              <a:ext cx="3317833" cy="1446928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25" name="正方形/長方形 1124"/>
            <p:cNvSpPr/>
            <p:nvPr/>
          </p:nvSpPr>
          <p:spPr>
            <a:xfrm>
              <a:off x="163951" y="7280649"/>
              <a:ext cx="1723099" cy="20305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298995" y="7264366"/>
              <a:ext cx="1620000" cy="210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わが社のここがイチオシ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130" name="グループ化 1129"/>
          <p:cNvGrpSpPr/>
          <p:nvPr/>
        </p:nvGrpSpPr>
        <p:grpSpPr>
          <a:xfrm>
            <a:off x="3523331" y="6896026"/>
            <a:ext cx="3143821" cy="2086051"/>
            <a:chOff x="3523331" y="6896026"/>
            <a:chExt cx="3143821" cy="2086051"/>
          </a:xfrm>
        </p:grpSpPr>
        <p:sp>
          <p:nvSpPr>
            <p:cNvPr id="88" name="四角形: 角を丸くする 23"/>
            <p:cNvSpPr/>
            <p:nvPr/>
          </p:nvSpPr>
          <p:spPr>
            <a:xfrm>
              <a:off x="3563091" y="7170465"/>
              <a:ext cx="3104061" cy="181161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rgbClr val="5D82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3563091" y="6904098"/>
              <a:ext cx="1198790" cy="262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523331" y="6896026"/>
              <a:ext cx="13565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先輩からのメッセージ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1132" name="図 113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9" t="24603" r="23598" b="25026"/>
          <a:stretch/>
        </p:blipFill>
        <p:spPr>
          <a:xfrm flipH="1">
            <a:off x="514350" y="15546"/>
            <a:ext cx="607470" cy="587715"/>
          </a:xfrm>
          <a:prstGeom prst="rect">
            <a:avLst/>
          </a:prstGeom>
        </p:spPr>
      </p:pic>
      <p:sp>
        <p:nvSpPr>
          <p:cNvPr id="1133" name="テキスト ボックス 1132"/>
          <p:cNvSpPr txBox="1"/>
          <p:nvPr/>
        </p:nvSpPr>
        <p:spPr>
          <a:xfrm>
            <a:off x="1047988" y="4435524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製造業、建設業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1044032" y="4772123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営業、事務、ものづくり・技術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1047987" y="5092235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延岡市東本小路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番地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1047987" y="5408400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延岡市東本小路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番地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1065198" y="5713541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年間休日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120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日以上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270430" y="5172121"/>
            <a:ext cx="4160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TEL</a:t>
            </a:r>
            <a:r>
              <a:rPr kumimoji="1" lang="ja-JP" altLang="en-US" sz="9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9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0982-20-717</a:t>
            </a:r>
          </a:p>
          <a:p>
            <a:r>
              <a:rPr kumimoji="1" lang="en-US" altLang="ja-JP" sz="9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Mail</a:t>
            </a:r>
            <a:r>
              <a:rPr kumimoji="1" lang="ja-JP" altLang="en-US" sz="9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9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jinzai@nobeoka.miyazaki.jp</a:t>
            </a:r>
            <a:endParaRPr kumimoji="1" lang="ja-JP" altLang="en-US" sz="9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21" name="グループ化 120"/>
          <p:cNvGrpSpPr/>
          <p:nvPr/>
        </p:nvGrpSpPr>
        <p:grpSpPr>
          <a:xfrm>
            <a:off x="4278540" y="5527387"/>
            <a:ext cx="1624975" cy="261610"/>
            <a:chOff x="3530408" y="6957620"/>
            <a:chExt cx="1624975" cy="261610"/>
          </a:xfrm>
        </p:grpSpPr>
        <p:cxnSp>
          <p:nvCxnSpPr>
            <p:cNvPr id="122" name="直線コネクタ 121"/>
            <p:cNvCxnSpPr/>
            <p:nvPr/>
          </p:nvCxnSpPr>
          <p:spPr>
            <a:xfrm flipV="1">
              <a:off x="3603352" y="7219047"/>
              <a:ext cx="1552031" cy="183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テキスト ボックス 122"/>
            <p:cNvSpPr txBox="1"/>
            <p:nvPr/>
          </p:nvSpPr>
          <p:spPr>
            <a:xfrm>
              <a:off x="3530408" y="6957620"/>
              <a:ext cx="6605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担当者</a:t>
              </a:r>
              <a:endPara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1142" name="テキスト ボックス 1141"/>
          <p:cNvSpPr txBox="1"/>
          <p:nvPr/>
        </p:nvSpPr>
        <p:spPr>
          <a:xfrm>
            <a:off x="4941667" y="5541453"/>
            <a:ext cx="611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田中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4470463" y="4439150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11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名　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4470686" y="4742725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令和元年以降卒業生　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名　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33" name="グループ化 132"/>
          <p:cNvGrpSpPr/>
          <p:nvPr/>
        </p:nvGrpSpPr>
        <p:grpSpPr>
          <a:xfrm>
            <a:off x="4549783" y="5773508"/>
            <a:ext cx="864000" cy="215445"/>
            <a:chOff x="3429990" y="5576134"/>
            <a:chExt cx="891318" cy="248639"/>
          </a:xfrm>
        </p:grpSpPr>
        <p:sp>
          <p:nvSpPr>
            <p:cNvPr id="134" name="テキスト ボックス 133"/>
            <p:cNvSpPr txBox="1"/>
            <p:nvPr/>
          </p:nvSpPr>
          <p:spPr>
            <a:xfrm>
              <a:off x="3479816" y="5610243"/>
              <a:ext cx="566992" cy="20773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3429990" y="5576134"/>
              <a:ext cx="891318" cy="248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spc="-4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Instagram</a:t>
              </a:r>
              <a:endParaRPr kumimoji="1" lang="ja-JP" altLang="en-US" sz="800" spc="-4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151" name="グループ化 1150"/>
          <p:cNvGrpSpPr/>
          <p:nvPr/>
        </p:nvGrpSpPr>
        <p:grpSpPr>
          <a:xfrm>
            <a:off x="395471" y="6652437"/>
            <a:ext cx="118879" cy="144999"/>
            <a:chOff x="1802191" y="6641018"/>
            <a:chExt cx="159735" cy="152720"/>
          </a:xfrm>
        </p:grpSpPr>
        <p:cxnSp>
          <p:nvCxnSpPr>
            <p:cNvPr id="1145" name="直線コネクタ 1144"/>
            <p:cNvCxnSpPr/>
            <p:nvPr/>
          </p:nvCxnSpPr>
          <p:spPr>
            <a:xfrm flipV="1">
              <a:off x="1850237" y="6641018"/>
              <a:ext cx="111689" cy="15272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9" name="直線コネクタ 138"/>
            <p:cNvCxnSpPr/>
            <p:nvPr/>
          </p:nvCxnSpPr>
          <p:spPr>
            <a:xfrm flipH="1" flipV="1">
              <a:off x="1802191" y="6708522"/>
              <a:ext cx="47495" cy="6880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49" name="グループ化 148"/>
          <p:cNvGrpSpPr/>
          <p:nvPr/>
        </p:nvGrpSpPr>
        <p:grpSpPr>
          <a:xfrm>
            <a:off x="3296672" y="6660846"/>
            <a:ext cx="118879" cy="144999"/>
            <a:chOff x="1802191" y="6641018"/>
            <a:chExt cx="159735" cy="152720"/>
          </a:xfrm>
        </p:grpSpPr>
        <p:cxnSp>
          <p:nvCxnSpPr>
            <p:cNvPr id="150" name="直線コネクタ 149"/>
            <p:cNvCxnSpPr/>
            <p:nvPr/>
          </p:nvCxnSpPr>
          <p:spPr>
            <a:xfrm flipV="1">
              <a:off x="1850237" y="6641018"/>
              <a:ext cx="111689" cy="15272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1" name="直線コネクタ 150"/>
            <p:cNvCxnSpPr/>
            <p:nvPr/>
          </p:nvCxnSpPr>
          <p:spPr>
            <a:xfrm flipH="1" flipV="1">
              <a:off x="1802191" y="6708522"/>
              <a:ext cx="47495" cy="6880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2" name="テキスト ボックス 151"/>
          <p:cNvSpPr txBox="1"/>
          <p:nvPr/>
        </p:nvSpPr>
        <p:spPr>
          <a:xfrm>
            <a:off x="193325" y="7432090"/>
            <a:ext cx="321049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営業は、官民の企画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~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入札に関与。施工は、安全・品質・行程を管理し、測量⇀施行⇀引渡しをマネジメント。手がけた仕事が、地図と暮らしに残るんです。まずは見学してみませんか？</a:t>
            </a:r>
            <a:endParaRPr kumimoji="1" lang="ja-JP" altLang="en-US" sz="95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54" name="グループ化 153"/>
          <p:cNvGrpSpPr/>
          <p:nvPr/>
        </p:nvGrpSpPr>
        <p:grpSpPr>
          <a:xfrm>
            <a:off x="5055681" y="6660846"/>
            <a:ext cx="118879" cy="144999"/>
            <a:chOff x="1802191" y="6641018"/>
            <a:chExt cx="159735" cy="152720"/>
          </a:xfrm>
        </p:grpSpPr>
        <p:cxnSp>
          <p:nvCxnSpPr>
            <p:cNvPr id="155" name="直線コネクタ 154"/>
            <p:cNvCxnSpPr/>
            <p:nvPr/>
          </p:nvCxnSpPr>
          <p:spPr>
            <a:xfrm flipV="1">
              <a:off x="1850237" y="6641018"/>
              <a:ext cx="111689" cy="15272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6" name="直線コネクタ 155"/>
            <p:cNvCxnSpPr/>
            <p:nvPr/>
          </p:nvCxnSpPr>
          <p:spPr>
            <a:xfrm flipH="1" flipV="1">
              <a:off x="1802191" y="6708522"/>
              <a:ext cx="47495" cy="6880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7" name="テキスト ボックス 156"/>
          <p:cNvSpPr txBox="1"/>
          <p:nvPr/>
        </p:nvSpPr>
        <p:spPr>
          <a:xfrm>
            <a:off x="218509" y="8118740"/>
            <a:ext cx="321049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週休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日（会社カレンダー）／平均残業時間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時間／長期連休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推奨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／時間休・半日休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OK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／育休・介護休実績あり</a:t>
            </a:r>
            <a:endParaRPr kumimoji="1" lang="en-US" altLang="ja-JP" sz="950" dirty="0" smtClea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「現場は効率を、休みはしっかりと」、わたしたちのモットーです。</a:t>
            </a:r>
            <a:endParaRPr kumimoji="1" lang="ja-JP" altLang="en-US" sz="95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5763752" y="5849536"/>
            <a:ext cx="122939" cy="141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テキスト ボックス 166"/>
          <p:cNvSpPr txBox="1"/>
          <p:nvPr/>
        </p:nvSpPr>
        <p:spPr>
          <a:xfrm rot="969514">
            <a:off x="5472581" y="5797360"/>
            <a:ext cx="13334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kumimoji="1" lang="ja-JP" altLang="en-US" sz="10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次の一歩を</a:t>
            </a:r>
            <a:endParaRPr kumimoji="1" lang="en-US" altLang="ja-JP" sz="1050" dirty="0" smtClea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0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＼　ここから　</a:t>
            </a:r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／</a:t>
            </a:r>
            <a:endParaRPr kumimoji="1" lang="ja-JP" altLang="en-US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243156" y="8656860"/>
            <a:ext cx="3210490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＃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UIJ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ターン歓迎　＃未経験者歓迎　＃キャリアを応援します</a:t>
            </a:r>
            <a:endParaRPr kumimoji="1" lang="ja-JP" altLang="en-US" sz="95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4678902" y="6915612"/>
            <a:ext cx="1084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N.O</a:t>
            </a:r>
            <a:r>
              <a:rPr kumimoji="1" lang="ja-JP" altLang="en-US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さん（</a:t>
            </a:r>
            <a:r>
              <a:rPr kumimoji="1" lang="en-US" altLang="ja-JP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25</a:t>
            </a:r>
            <a:r>
              <a:rPr kumimoji="1" lang="ja-JP" altLang="en-US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1" name="テキスト ボックス 170"/>
          <p:cNvSpPr txBox="1"/>
          <p:nvPr/>
        </p:nvSpPr>
        <p:spPr>
          <a:xfrm>
            <a:off x="5585310" y="6859967"/>
            <a:ext cx="1997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ものづく</a:t>
            </a:r>
            <a:r>
              <a:rPr kumimoji="1" lang="ja-JP" altLang="en-US" sz="8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り</a:t>
            </a:r>
            <a:r>
              <a:rPr kumimoji="1" lang="ja-JP" altLang="en-US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／</a:t>
            </a:r>
            <a:r>
              <a:rPr kumimoji="1" lang="en-US" altLang="ja-JP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</a:t>
            </a:r>
            <a:endParaRPr kumimoji="1" lang="en-US" altLang="ja-JP" sz="800" dirty="0" smtClea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r>
              <a:rPr kumimoji="1" lang="ja-JP" altLang="en-US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で</a:t>
            </a:r>
            <a:r>
              <a:rPr kumimoji="1" lang="en-US" altLang="ja-JP" sz="8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8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年勤務⇀</a:t>
            </a:r>
            <a:r>
              <a:rPr kumimoji="1" lang="en-US" altLang="ja-JP" sz="80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</a:t>
            </a:r>
            <a:r>
              <a:rPr kumimoji="1" lang="ja-JP" altLang="en-US" sz="8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ターン</a:t>
            </a:r>
            <a:endParaRPr kumimoji="1" lang="ja-JP" altLang="en-US" sz="8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8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1" name="角丸四角形 1120"/>
          <p:cNvSpPr/>
          <p:nvPr/>
        </p:nvSpPr>
        <p:spPr>
          <a:xfrm>
            <a:off x="330361" y="740553"/>
            <a:ext cx="6172256" cy="600877"/>
          </a:xfrm>
          <a:prstGeom prst="roundRect">
            <a:avLst>
              <a:gd name="adj" fmla="val 11108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3544070" y="7321632"/>
            <a:ext cx="3194729" cy="1700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外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世界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知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ってみたいと思い、東京の大手メーカーに就職。</a:t>
            </a:r>
            <a:endParaRPr kumimoji="1" lang="en-US" altLang="ja-JP" sz="950" dirty="0" smtClean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実際の現場は、大きな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ラインの一部しか見えず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、自分の仕事が歯車の一つなんだと感じる日々でした。延岡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に戻ってまず驚いたのは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、試作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から量産立上げ、改善までを一気通貫で担える距離の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近さ。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営業・設計・現場が日常的に声をかけ合い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、自分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の提案が翌週に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は成果として返ってくる。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この速さが、</a:t>
            </a:r>
            <a:r>
              <a:rPr kumimoji="1" lang="en-US" altLang="ja-JP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代の成長カーブを押し上げて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くれています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。暮らし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は、通勤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、家賃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時代の約</a:t>
            </a:r>
            <a:r>
              <a:rPr kumimoji="1" lang="en-US" altLang="ja-JP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割。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休日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は、自分のペースで好きなことをして過ごしています。東京で学んだことは決して無駄ではなかった。段取り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や品質基準は、その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まま地元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強みに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なる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。「</a:t>
            </a:r>
            <a:r>
              <a:rPr kumimoji="1" lang="ja-JP" altLang="en-US" sz="950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やった分だけ会社も自分も良くなる」を実感できるフィールドが、ここにはあります</a:t>
            </a:r>
            <a:r>
              <a:rPr kumimoji="1" lang="ja-JP" altLang="en-US" sz="95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kumimoji="1" lang="ja-JP" altLang="en-US" sz="95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3519860" y="7169143"/>
            <a:ext cx="30219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歯車か</a:t>
            </a:r>
            <a:r>
              <a:rPr kumimoji="1" lang="ja-JP" altLang="en-US" sz="1000" b="1" dirty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ら</a:t>
            </a:r>
            <a:r>
              <a:rPr kumimoji="1" lang="ja-JP" altLang="en-US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、動かす側へ</a:t>
            </a:r>
            <a:r>
              <a:rPr kumimoji="1" lang="en-US" altLang="ja-JP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―</a:t>
            </a:r>
            <a:r>
              <a:rPr kumimoji="1" lang="ja-JP" altLang="en-US" sz="1000" b="1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延岡だからこそ、仕事が面白い</a:t>
            </a:r>
            <a:endParaRPr kumimoji="1" lang="ja-JP" altLang="en-US" sz="1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5" name="タイトル 1"/>
          <p:cNvSpPr txBox="1">
            <a:spLocks/>
          </p:cNvSpPr>
          <p:nvPr/>
        </p:nvSpPr>
        <p:spPr>
          <a:xfrm>
            <a:off x="1203112" y="625411"/>
            <a:ext cx="4622109" cy="6371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地図に残る、暮らしが変わる</a:t>
            </a:r>
            <a:endParaRPr lang="ja-JP" altLang="en-US" sz="28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6" name="四角形: 角を丸くする 6"/>
          <p:cNvSpPr/>
          <p:nvPr/>
        </p:nvSpPr>
        <p:spPr>
          <a:xfrm>
            <a:off x="4998851" y="1417039"/>
            <a:ext cx="1503766" cy="920752"/>
          </a:xfrm>
          <a:prstGeom prst="roundRect">
            <a:avLst>
              <a:gd name="adj" fmla="val 9867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7" name="四角形: 角を丸くする 6"/>
          <p:cNvSpPr/>
          <p:nvPr/>
        </p:nvSpPr>
        <p:spPr>
          <a:xfrm>
            <a:off x="5007677" y="2400218"/>
            <a:ext cx="1494940" cy="935675"/>
          </a:xfrm>
          <a:prstGeom prst="roundRect">
            <a:avLst>
              <a:gd name="adj" fmla="val 1256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8" name="四角形: 角を丸くする 6"/>
          <p:cNvSpPr/>
          <p:nvPr/>
        </p:nvSpPr>
        <p:spPr>
          <a:xfrm>
            <a:off x="5012695" y="3385381"/>
            <a:ext cx="1489922" cy="935675"/>
          </a:xfrm>
          <a:prstGeom prst="roundRect">
            <a:avLst>
              <a:gd name="adj" fmla="val 1256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4608483" y="6031565"/>
            <a:ext cx="540000" cy="540000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1065198" y="6040695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月給</a:t>
            </a:r>
            <a:r>
              <a:rPr kumimoji="1" lang="en-US" altLang="ja-JP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kumimoji="1" lang="ja-JP" altLang="en-US" sz="1100" dirty="0" smtClean="0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万円以上</a:t>
            </a:r>
            <a:endParaRPr kumimoji="1" lang="ja-JP" altLang="en-US" sz="1100" dirty="0">
              <a:solidFill>
                <a:schemeClr val="bg1">
                  <a:lumMod val="6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05" name="グループ化 104"/>
          <p:cNvGrpSpPr/>
          <p:nvPr/>
        </p:nvGrpSpPr>
        <p:grpSpPr>
          <a:xfrm>
            <a:off x="3532448" y="5237865"/>
            <a:ext cx="2839764" cy="288329"/>
            <a:chOff x="243678" y="4958657"/>
            <a:chExt cx="2839764" cy="288329"/>
          </a:xfrm>
        </p:grpSpPr>
        <p:sp>
          <p:nvSpPr>
            <p:cNvPr id="106" name="テキスト ボックス 105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お</a:t>
              </a:r>
              <a:r>
                <a:rPr kumimoji="1" lang="ja-JP" altLang="en-US" sz="11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問合</a:t>
              </a:r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せ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108" name="直線コネクタ 107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テキスト ボックス 108"/>
          <p:cNvSpPr txBox="1"/>
          <p:nvPr/>
        </p:nvSpPr>
        <p:spPr>
          <a:xfrm>
            <a:off x="6973899" y="3220509"/>
            <a:ext cx="4790723" cy="19389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記載箇所について、わかりやすくお示しするために、入力いただきたい箇所を、</a:t>
            </a:r>
            <a:r>
              <a:rPr kumimoji="1" lang="ja-JP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グレー文字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にて示しております。実際に入力される際は、</a:t>
            </a:r>
            <a:r>
              <a:rPr kumimoji="1" lang="ja-JP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グレー文字</a:t>
            </a:r>
            <a:r>
              <a:rPr kumimoji="1" lang="ja-JP" altLang="en-US" sz="2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を消去し、ご記載ください。</a:t>
            </a:r>
            <a:endParaRPr kumimoji="1" lang="ja-JP" altLang="en-US" sz="2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442586" y="1541777"/>
            <a:ext cx="5935904" cy="2530402"/>
          </a:xfrm>
          <a:prstGeom prst="rect">
            <a:avLst/>
          </a:prstGeom>
          <a:solidFill>
            <a:srgbClr val="FFC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このスペースは、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写真添付を想定しておりますが、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貴社の魅力</a:t>
            </a: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伝えるスペースとして</a:t>
            </a:r>
            <a:endParaRPr kumimoji="1" lang="en-US" altLang="ja-JP" sz="32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3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ご自由にお作りいただいて結構です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19" name="グループ化 118"/>
          <p:cNvGrpSpPr/>
          <p:nvPr/>
        </p:nvGrpSpPr>
        <p:grpSpPr>
          <a:xfrm>
            <a:off x="1885493" y="6654959"/>
            <a:ext cx="118879" cy="144999"/>
            <a:chOff x="1802191" y="6641018"/>
            <a:chExt cx="159735" cy="152720"/>
          </a:xfrm>
        </p:grpSpPr>
        <p:cxnSp>
          <p:nvCxnSpPr>
            <p:cNvPr id="120" name="直線コネクタ 119"/>
            <p:cNvCxnSpPr/>
            <p:nvPr/>
          </p:nvCxnSpPr>
          <p:spPr>
            <a:xfrm flipV="1">
              <a:off x="1850237" y="6641018"/>
              <a:ext cx="111689" cy="15272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4" name="直線コネクタ 123"/>
            <p:cNvCxnSpPr/>
            <p:nvPr/>
          </p:nvCxnSpPr>
          <p:spPr>
            <a:xfrm flipH="1" flipV="1">
              <a:off x="1802191" y="6708522"/>
              <a:ext cx="47495" cy="6880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55525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916</TotalTime>
  <Words>602</Words>
  <Application>Microsoft Office PowerPoint</Application>
  <PresentationFormat>画面に合わせる (4:3)</PresentationFormat>
  <Paragraphs>102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BIZ UDゴシック</vt:lpstr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株式会社おかえりのべおか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企業名</dc:title>
  <dc:creator>稗田 稔</dc:creator>
  <cp:lastModifiedBy>宮田　あゆみ</cp:lastModifiedBy>
  <cp:revision>68</cp:revision>
  <cp:lastPrinted>2025-08-28T11:25:29Z</cp:lastPrinted>
  <dcterms:created xsi:type="dcterms:W3CDTF">2023-09-20T23:59:46Z</dcterms:created>
  <dcterms:modified xsi:type="dcterms:W3CDTF">2025-08-28T22:41:38Z</dcterms:modified>
</cp:coreProperties>
</file>