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0" autoAdjust="0"/>
    <p:restoredTop sz="94660"/>
  </p:normalViewPr>
  <p:slideViewPr>
    <p:cSldViewPr snapToGrid="0">
      <p:cViewPr varScale="1">
        <p:scale>
          <a:sx n="56" d="100"/>
          <a:sy n="56" d="100"/>
        </p:scale>
        <p:origin x="202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039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4229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12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5648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796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7699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6907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3876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921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9078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005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4A10B-2A6E-4353-8D1C-FDB3BC203195}" type="datetimeFigureOut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343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DECD2C-6082-9063-5354-0E4B0FB56E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3286" y="114770"/>
            <a:ext cx="4630964" cy="637116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/>
              <a:t>企　業　名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DC4924D2-0DC6-56FC-D1FD-6407E5BDFC38}"/>
              </a:ext>
            </a:extLst>
          </p:cNvPr>
          <p:cNvCxnSpPr>
            <a:cxnSpLocks/>
          </p:cNvCxnSpPr>
          <p:nvPr/>
        </p:nvCxnSpPr>
        <p:spPr>
          <a:xfrm>
            <a:off x="377327" y="638976"/>
            <a:ext cx="6103345" cy="0"/>
          </a:xfrm>
          <a:prstGeom prst="line">
            <a:avLst/>
          </a:prstGeom>
          <a:ln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8D529B25-2DDF-DD0F-4081-17A98E9D9D92}"/>
              </a:ext>
            </a:extLst>
          </p:cNvPr>
          <p:cNvSpPr/>
          <p:nvPr/>
        </p:nvSpPr>
        <p:spPr>
          <a:xfrm>
            <a:off x="377326" y="682152"/>
            <a:ext cx="6103345" cy="56034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キャッチフレーズ</a:t>
            </a:r>
          </a:p>
        </p:txBody>
      </p:sp>
      <p:graphicFrame>
        <p:nvGraphicFramePr>
          <p:cNvPr id="9" name="表 9">
            <a:extLst>
              <a:ext uri="{FF2B5EF4-FFF2-40B4-BE49-F238E27FC236}">
                <a16:creationId xmlns:a16="http://schemas.microsoft.com/office/drawing/2014/main" id="{2337DC4D-1DC9-AFFE-3167-7DAC654258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660854"/>
              </p:ext>
            </p:extLst>
          </p:nvPr>
        </p:nvGraphicFramePr>
        <p:xfrm>
          <a:off x="377095" y="1296286"/>
          <a:ext cx="6103345" cy="1463040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1187069">
                  <a:extLst>
                    <a:ext uri="{9D8B030D-6E8A-4147-A177-3AD203B41FA5}">
                      <a16:colId xmlns:a16="http://schemas.microsoft.com/office/drawing/2014/main" val="2653764095"/>
                    </a:ext>
                  </a:extLst>
                </a:gridCol>
                <a:gridCol w="4916276">
                  <a:extLst>
                    <a:ext uri="{9D8B030D-6E8A-4147-A177-3AD203B41FA5}">
                      <a16:colId xmlns:a16="http://schemas.microsoft.com/office/drawing/2014/main" val="2089175199"/>
                    </a:ext>
                  </a:extLst>
                </a:gridCol>
              </a:tblGrid>
              <a:tr h="204939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事業概要・業種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5440231"/>
                  </a:ext>
                </a:extLst>
              </a:tr>
              <a:tr h="277931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所在地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100" dirty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1842921"/>
                  </a:ext>
                </a:extLst>
              </a:tr>
              <a:tr h="204939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代表者名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2103384"/>
                  </a:ext>
                </a:extLst>
              </a:tr>
              <a:tr h="204939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連絡先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2281298"/>
                  </a:ext>
                </a:extLst>
              </a:tr>
              <a:tr h="204939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従業員数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3363683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FF323ABE-F731-FA4E-5AB7-D02E2E9573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339863"/>
              </p:ext>
            </p:extLst>
          </p:nvPr>
        </p:nvGraphicFramePr>
        <p:xfrm>
          <a:off x="389795" y="2803979"/>
          <a:ext cx="6103345" cy="5151939"/>
        </p:xfrm>
        <a:graphic>
          <a:graphicData uri="http://schemas.openxmlformats.org/drawingml/2006/table">
            <a:tbl>
              <a:tblPr firstRow="1">
                <a:tableStyleId>{93296810-A885-4BE3-A3E7-6D5BEEA58F35}</a:tableStyleId>
              </a:tblPr>
              <a:tblGrid>
                <a:gridCol w="1429670">
                  <a:extLst>
                    <a:ext uri="{9D8B030D-6E8A-4147-A177-3AD203B41FA5}">
                      <a16:colId xmlns:a16="http://schemas.microsoft.com/office/drawing/2014/main" val="2653764095"/>
                    </a:ext>
                  </a:extLst>
                </a:gridCol>
                <a:gridCol w="4673675">
                  <a:extLst>
                    <a:ext uri="{9D8B030D-6E8A-4147-A177-3AD203B41FA5}">
                      <a16:colId xmlns:a16="http://schemas.microsoft.com/office/drawing/2014/main" val="2089175199"/>
                    </a:ext>
                  </a:extLst>
                </a:gridCol>
              </a:tblGrid>
              <a:tr h="325041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企業情報・仕事内容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3894034"/>
                  </a:ext>
                </a:extLst>
              </a:tr>
              <a:tr h="266701"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職種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5440231"/>
                  </a:ext>
                </a:extLst>
              </a:tr>
              <a:tr h="433389"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勤務地</a:t>
                      </a:r>
                      <a:endParaRPr kumimoji="1" lang="en-US" altLang="ja-JP" sz="1000" dirty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/>
                        <a:t>転勤有無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1842921"/>
                  </a:ext>
                </a:extLst>
              </a:tr>
              <a:tr h="266701"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雇用形態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2103384"/>
                  </a:ext>
                </a:extLst>
              </a:tr>
              <a:tr h="266701"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仕事内容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2281298"/>
                  </a:ext>
                </a:extLst>
              </a:tr>
              <a:tr h="576420"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給与情報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3363683"/>
                  </a:ext>
                </a:extLst>
              </a:tr>
              <a:tr h="266701"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勤務時間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1957030"/>
                  </a:ext>
                </a:extLst>
              </a:tr>
              <a:tr h="266701"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休日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4113818"/>
                  </a:ext>
                </a:extLst>
              </a:tr>
              <a:tr h="416303"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応募資格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265531"/>
                  </a:ext>
                </a:extLst>
              </a:tr>
              <a:tr h="651863"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福利厚生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001175"/>
                  </a:ext>
                </a:extLst>
              </a:tr>
              <a:tr h="433389"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新卒者・中途採用者に向けた取組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5890926"/>
                  </a:ext>
                </a:extLst>
              </a:tr>
              <a:tr h="433389"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入社後のキャリアアップイメージ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000" dirty="0"/>
                    </a:p>
                    <a:p>
                      <a:endParaRPr kumimoji="1" lang="en-US" altLang="ja-JP" sz="1000" dirty="0"/>
                    </a:p>
                    <a:p>
                      <a:endParaRPr kumimoji="1" lang="en-US" altLang="ja-JP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474850"/>
                  </a:ext>
                </a:extLst>
              </a:tr>
              <a:tr h="433389"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会社見学</a:t>
                      </a:r>
                      <a:endParaRPr kumimoji="1" lang="en-US" altLang="ja-JP" sz="1000" dirty="0"/>
                    </a:p>
                    <a:p>
                      <a:r>
                        <a:rPr kumimoji="1" lang="ja-JP" altLang="en-US" sz="1000" dirty="0"/>
                        <a:t>インターンシップ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1900338"/>
                  </a:ext>
                </a:extLst>
              </a:tr>
            </a:tbl>
          </a:graphicData>
        </a:graphic>
      </p:graphicFrame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FF355AD-E7AA-A971-3E8F-A17500412245}"/>
              </a:ext>
            </a:extLst>
          </p:cNvPr>
          <p:cNvSpPr/>
          <p:nvPr/>
        </p:nvSpPr>
        <p:spPr>
          <a:xfrm>
            <a:off x="377097" y="8203407"/>
            <a:ext cx="723042" cy="6358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050" dirty="0">
                <a:solidFill>
                  <a:schemeClr val="tx1"/>
                </a:solidFill>
              </a:rPr>
              <a:t>QR</a:t>
            </a:r>
          </a:p>
          <a:p>
            <a:pPr algn="ctr"/>
            <a:r>
              <a:rPr kumimoji="1" lang="ja-JP" altLang="en-US" sz="800" dirty="0">
                <a:solidFill>
                  <a:schemeClr val="tx1"/>
                </a:solidFill>
              </a:rPr>
              <a:t>（会社</a:t>
            </a:r>
            <a:r>
              <a:rPr kumimoji="1" lang="en-US" altLang="ja-JP" sz="800" dirty="0">
                <a:solidFill>
                  <a:schemeClr val="tx1"/>
                </a:solidFill>
                <a:latin typeface="+mj-ea"/>
                <a:ea typeface="+mj-ea"/>
              </a:rPr>
              <a:t>HP</a:t>
            </a:r>
            <a:r>
              <a:rPr kumimoji="1" lang="ja-JP" altLang="en-US" sz="800" dirty="0">
                <a:solidFill>
                  <a:schemeClr val="tx1"/>
                </a:solidFill>
              </a:rPr>
              <a:t>）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97A3E795-31F7-17E6-3707-23BA633A6C98}"/>
              </a:ext>
            </a:extLst>
          </p:cNvPr>
          <p:cNvSpPr/>
          <p:nvPr/>
        </p:nvSpPr>
        <p:spPr>
          <a:xfrm>
            <a:off x="1206960" y="8203408"/>
            <a:ext cx="723042" cy="6358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r>
              <a:rPr kumimoji="1" lang="en-US" altLang="ja-JP" sz="1050" dirty="0">
                <a:solidFill>
                  <a:schemeClr val="tx1"/>
                </a:solidFill>
              </a:rPr>
              <a:t>QR</a:t>
            </a:r>
          </a:p>
          <a:p>
            <a:pPr algn="ctr"/>
            <a:r>
              <a:rPr kumimoji="1" lang="ja-JP" altLang="en-US" sz="800" dirty="0">
                <a:solidFill>
                  <a:schemeClr val="tx1"/>
                </a:solidFill>
              </a:rPr>
              <a:t>（</a:t>
            </a:r>
            <a:r>
              <a:rPr kumimoji="1" lang="en-US" altLang="ja-JP" sz="800" dirty="0">
                <a:solidFill>
                  <a:schemeClr val="tx1"/>
                </a:solidFill>
                <a:latin typeface="+mj-ea"/>
                <a:ea typeface="+mj-ea"/>
              </a:rPr>
              <a:t>LINE</a:t>
            </a:r>
            <a:r>
              <a:rPr kumimoji="1" lang="ja-JP" altLang="en-US" sz="800" dirty="0">
                <a:solidFill>
                  <a:schemeClr val="tx1"/>
                </a:solidFill>
              </a:rPr>
              <a:t>、</a:t>
            </a:r>
            <a:endParaRPr kumimoji="1" lang="en-US" altLang="ja-JP" sz="8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800" dirty="0">
                <a:solidFill>
                  <a:schemeClr val="tx1"/>
                </a:solidFill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Instagram</a:t>
            </a:r>
            <a:r>
              <a:rPr kumimoji="1" lang="ja-JP" altLang="en-US" sz="800" dirty="0">
                <a:solidFill>
                  <a:schemeClr val="tx1"/>
                </a:solidFill>
              </a:rPr>
              <a:t>等）</a:t>
            </a:r>
            <a:endParaRPr kumimoji="1" lang="en-US" altLang="ja-JP" sz="800" dirty="0">
              <a:solidFill>
                <a:schemeClr val="tx1"/>
              </a:solidFill>
            </a:endParaRPr>
          </a:p>
        </p:txBody>
      </p:sp>
      <p:pic>
        <p:nvPicPr>
          <p:cNvPr id="3" name="Picture 181" descr="keikan_0001">
            <a:extLst>
              <a:ext uri="{FF2B5EF4-FFF2-40B4-BE49-F238E27FC236}">
                <a16:creationId xmlns:a16="http://schemas.microsoft.com/office/drawing/2014/main" id="{1E680896-8E77-79C7-98E6-614C146158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799" y="1342191"/>
            <a:ext cx="1606284" cy="1127334"/>
          </a:xfrm>
          <a:prstGeom prst="rect">
            <a:avLst/>
          </a:prstGeom>
          <a:solidFill>
            <a:schemeClr val="bg1">
              <a:lumMod val="95000"/>
              <a:alpha val="43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>
              <a:schemeClr val="accent1"/>
            </a:glow>
          </a:effectLst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3BC54C6-ABE9-1E3A-49F7-41493647FCFF}"/>
              </a:ext>
            </a:extLst>
          </p:cNvPr>
          <p:cNvSpPr/>
          <p:nvPr/>
        </p:nvSpPr>
        <p:spPr>
          <a:xfrm>
            <a:off x="4843568" y="1819468"/>
            <a:ext cx="1606284" cy="418641"/>
          </a:xfrm>
          <a:prstGeom prst="rect">
            <a:avLst/>
          </a:prstGeom>
          <a:solidFill>
            <a:schemeClr val="bg1">
              <a:alpha val="43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社屋の写真などを貼りつけてください</a:t>
            </a:r>
          </a:p>
        </p:txBody>
      </p:sp>
      <p:sp>
        <p:nvSpPr>
          <p:cNvPr id="16" name="角丸四角形 15"/>
          <p:cNvSpPr/>
          <p:nvPr/>
        </p:nvSpPr>
        <p:spPr>
          <a:xfrm>
            <a:off x="2036822" y="8000571"/>
            <a:ext cx="4443618" cy="95432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従業員からの一言（</a:t>
            </a:r>
            <a:r>
              <a:rPr kumimoji="1" lang="en-US" altLang="ja-JP" dirty="0">
                <a:solidFill>
                  <a:schemeClr val="tx1"/>
                </a:solidFill>
              </a:rPr>
              <a:t>PR</a:t>
            </a:r>
            <a:r>
              <a:rPr kumimoji="1" lang="ja-JP" altLang="en-US" dirty="0">
                <a:solidFill>
                  <a:schemeClr val="tx1"/>
                </a:solidFill>
              </a:rPr>
              <a:t>等）</a:t>
            </a:r>
            <a:endParaRPr kumimoji="1" lang="en-US" altLang="ja-JP" dirty="0">
              <a:solidFill>
                <a:schemeClr val="tx1"/>
              </a:solidFill>
            </a:endParaRP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EA125202-E1CF-F9B4-E556-127953369C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rcRect l="871" t="1287" r="871" b="994"/>
          <a:stretch/>
        </p:blipFill>
        <p:spPr>
          <a:xfrm>
            <a:off x="4792389" y="3210872"/>
            <a:ext cx="1657694" cy="1109935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</p:pic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B3820D9-5358-9DE7-22E9-E653E3A2213B}"/>
              </a:ext>
            </a:extLst>
          </p:cNvPr>
          <p:cNvSpPr/>
          <p:nvPr/>
        </p:nvSpPr>
        <p:spPr>
          <a:xfrm>
            <a:off x="4843799" y="3765839"/>
            <a:ext cx="1554874" cy="407480"/>
          </a:xfrm>
          <a:prstGeom prst="rect">
            <a:avLst/>
          </a:prstGeom>
          <a:solidFill>
            <a:schemeClr val="bg1">
              <a:alpha val="43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従業員の写真などを貼りつけてください</a:t>
            </a: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BBC703D0-5F08-2A64-CD46-102874B658F8}"/>
              </a:ext>
            </a:extLst>
          </p:cNvPr>
          <p:cNvSpPr txBox="1">
            <a:spLocks/>
          </p:cNvSpPr>
          <p:nvPr/>
        </p:nvSpPr>
        <p:spPr>
          <a:xfrm>
            <a:off x="273923" y="68865"/>
            <a:ext cx="1195571" cy="637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800" dirty="0"/>
              <a:t>ブース</a:t>
            </a:r>
            <a:endParaRPr lang="en-US" altLang="ja-JP" sz="2100" dirty="0"/>
          </a:p>
          <a:p>
            <a:r>
              <a:rPr lang="ja-JP" altLang="en-US" sz="1800" dirty="0"/>
              <a:t>番号</a:t>
            </a:r>
          </a:p>
        </p:txBody>
      </p:sp>
    </p:spTree>
    <p:extLst>
      <p:ext uri="{BB962C8B-B14F-4D97-AF65-F5344CB8AC3E}">
        <p14:creationId xmlns:p14="http://schemas.microsoft.com/office/powerpoint/2010/main" val="1801727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526</TotalTime>
  <Words>82</Words>
  <Application>Microsoft Office PowerPoint</Application>
  <PresentationFormat>画面に合わせる (4:3)</PresentationFormat>
  <Paragraphs>33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企　業　名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企業名</dc:title>
  <dc:creator>宮田 あゆみ</dc:creator>
  <cp:lastModifiedBy>宮田　あゆみ</cp:lastModifiedBy>
  <cp:revision>28</cp:revision>
  <cp:lastPrinted>2024-09-25T02:26:35Z</cp:lastPrinted>
  <dcterms:created xsi:type="dcterms:W3CDTF">2023-09-20T23:59:46Z</dcterms:created>
  <dcterms:modified xsi:type="dcterms:W3CDTF">2024-10-10T02:09:19Z</dcterms:modified>
</cp:coreProperties>
</file>